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6" r:id="rId15"/>
    <p:sldId id="268" r:id="rId16"/>
    <p:sldId id="270" r:id="rId17"/>
    <p:sldId id="271" r:id="rId18"/>
    <p:sldId id="272" r:id="rId19"/>
    <p:sldId id="277" r:id="rId20"/>
    <p:sldId id="273" r:id="rId21"/>
    <p:sldId id="278" r:id="rId22"/>
    <p:sldId id="280" r:id="rId23"/>
    <p:sldId id="281" r:id="rId24"/>
    <p:sldId id="283" r:id="rId25"/>
    <p:sldId id="282" r:id="rId26"/>
    <p:sldId id="279" r:id="rId27"/>
    <p:sldId id="284" r:id="rId28"/>
    <p:sldId id="285" r:id="rId29"/>
    <p:sldId id="286" r:id="rId30"/>
    <p:sldId id="287" r:id="rId31"/>
    <p:sldId id="274" r:id="rId32"/>
    <p:sldId id="27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995" autoAdjust="0"/>
  </p:normalViewPr>
  <p:slideViewPr>
    <p:cSldViewPr snapToGrid="0">
      <p:cViewPr varScale="1">
        <p:scale>
          <a:sx n="86" d="100"/>
          <a:sy n="86" d="100"/>
        </p:scale>
        <p:origin x="375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3EDB1-6D5D-4CC4-879D-6D08CD1E1DE4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6F22F-7D90-4331-97D2-84A6FC73E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03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Elm springs road bridge over</a:t>
            </a:r>
            <a:r>
              <a:rPr lang="en-US" baseline="0" dirty="0" smtClean="0"/>
              <a:t> I49 in Springdale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6F22F-7D90-4331-97D2-84A6FC73E6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14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Unsuccessful January Attempt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6F22F-7D90-4331-97D2-84A6FC73E6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00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370B-0B65-4737-84A2-DFA033FAD03A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BF99-990A-469F-8665-0EF74D880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13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370B-0B65-4737-84A2-DFA033FAD03A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BF99-990A-469F-8665-0EF74D880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14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370B-0B65-4737-84A2-DFA033FAD03A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BF99-990A-469F-8665-0EF74D880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08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370B-0B65-4737-84A2-DFA033FAD03A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BF99-990A-469F-8665-0EF74D880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6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370B-0B65-4737-84A2-DFA033FAD03A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BF99-990A-469F-8665-0EF74D880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81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370B-0B65-4737-84A2-DFA033FAD03A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BF99-990A-469F-8665-0EF74D880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1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370B-0B65-4737-84A2-DFA033FAD03A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BF99-990A-469F-8665-0EF74D880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64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370B-0B65-4737-84A2-DFA033FAD03A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BF99-990A-469F-8665-0EF74D880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27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370B-0B65-4737-84A2-DFA033FAD03A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BF99-990A-469F-8665-0EF74D880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21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370B-0B65-4737-84A2-DFA033FAD03A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BF99-990A-469F-8665-0EF74D880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94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370B-0B65-4737-84A2-DFA033FAD03A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BF99-990A-469F-8665-0EF74D880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23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2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3370B-0B65-4737-84A2-DFA033FAD03A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4BF99-990A-469F-8665-0EF74D880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2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TRC1902: Capillary Pressure Sensor Testing to Identify Curing Regimen in Freshly Placed Concrete Bridge Decks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Samuel Spann, Cameron D. Murray, Ph.D., Micah Hale, Ph.D., P.E.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541" y="4180981"/>
            <a:ext cx="2283305" cy="258836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48" y="4297524"/>
            <a:ext cx="2605549" cy="250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84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Capillary Pressure Sensor System (CPSS)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2886" y="1347160"/>
            <a:ext cx="7799700" cy="530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21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Capillary Pressure Sensor System (CPSS)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10402"/>
            <a:ext cx="6857999" cy="5143498"/>
          </a:xfrm>
        </p:spPr>
      </p:pic>
    </p:spTree>
    <p:extLst>
      <p:ext uri="{BB962C8B-B14F-4D97-AF65-F5344CB8AC3E}">
        <p14:creationId xmlns:p14="http://schemas.microsoft.com/office/powerpoint/2010/main" val="1115736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689142" cy="1600200"/>
          </a:xfrm>
        </p:spPr>
        <p:txBody>
          <a:bodyPr>
            <a:noAutofit/>
          </a:bodyPr>
          <a:lstStyle/>
          <a:p>
            <a:r>
              <a:rPr lang="en-US" sz="4400" dirty="0" smtClean="0"/>
              <a:t>Promoting plastic shrinkage cracking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8458" y="0"/>
            <a:ext cx="5019281" cy="687049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028670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Increased air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Increased concrete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Increased wind speed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Lead to increased rate of evaporation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3542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Trying to cause cracking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5913" y="2228563"/>
            <a:ext cx="5158305" cy="38687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6389" y="2222553"/>
            <a:ext cx="5165174" cy="387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03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Trying to cause cracking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169" b="21169"/>
          <a:stretch>
            <a:fillRect/>
          </a:stretch>
        </p:blipFill>
        <p:spPr>
          <a:xfrm>
            <a:off x="5762848" y="915752"/>
            <a:ext cx="6273024" cy="4953236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836995" cy="381158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Warmer temperatures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Restraint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No restraint = no stress</a:t>
            </a:r>
            <a:endParaRPr lang="en-US" sz="2600" dirty="0"/>
          </a:p>
        </p:txBody>
      </p:sp>
      <p:sp>
        <p:nvSpPr>
          <p:cNvPr id="5" name="Oval 4"/>
          <p:cNvSpPr/>
          <p:nvPr/>
        </p:nvSpPr>
        <p:spPr>
          <a:xfrm>
            <a:off x="5676783" y="3399723"/>
            <a:ext cx="2839896" cy="69111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55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Formwork changes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272" y="1296355"/>
            <a:ext cx="10283456" cy="527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23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attempt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4621" y="1299293"/>
            <a:ext cx="8422758" cy="540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46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attempt – successful!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290" r="16014"/>
          <a:stretch/>
        </p:blipFill>
        <p:spPr>
          <a:xfrm>
            <a:off x="124523" y="1449870"/>
            <a:ext cx="5847907" cy="51316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583" y="1449870"/>
            <a:ext cx="6323894" cy="513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77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work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86865"/>
            <a:ext cx="10108221" cy="5379749"/>
          </a:xfrm>
        </p:spPr>
      </p:pic>
    </p:spTree>
    <p:extLst>
      <p:ext uri="{BB962C8B-B14F-4D97-AF65-F5344CB8AC3E}">
        <p14:creationId xmlns:p14="http://schemas.microsoft.com/office/powerpoint/2010/main" val="2276783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work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86865"/>
            <a:ext cx="10108221" cy="5379749"/>
          </a:xfrm>
        </p:spPr>
      </p:pic>
      <p:cxnSp>
        <p:nvCxnSpPr>
          <p:cNvPr id="4" name="Straight Arrow Connector 3"/>
          <p:cNvCxnSpPr/>
          <p:nvPr/>
        </p:nvCxnSpPr>
        <p:spPr>
          <a:xfrm>
            <a:off x="5114260" y="2349795"/>
            <a:ext cx="701750" cy="189259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7478233" y="2347763"/>
            <a:ext cx="832439" cy="189462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487479" y="5103628"/>
            <a:ext cx="1208568" cy="5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8325294" y="5092884"/>
            <a:ext cx="1105785" cy="108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72137" y="4908218"/>
            <a:ext cx="166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curing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1819" y="1424433"/>
            <a:ext cx="1664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 burlap + plastic sheeting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78231" y="1424433"/>
            <a:ext cx="1664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Lithium based curing compound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56310" y="4354220"/>
            <a:ext cx="1664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compound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(white or clear)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058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Shrinkage in concrete</a:t>
            </a:r>
          </a:p>
          <a:p>
            <a:r>
              <a:rPr lang="en-US" dirty="0" smtClean="0"/>
              <a:t>CPSS Explanation</a:t>
            </a:r>
          </a:p>
          <a:p>
            <a:r>
              <a:rPr lang="en-US" dirty="0" smtClean="0"/>
              <a:t>Promoting shrinkage cracking</a:t>
            </a:r>
          </a:p>
          <a:p>
            <a:r>
              <a:rPr lang="en-US" dirty="0" smtClean="0"/>
              <a:t>Current progress</a:t>
            </a:r>
          </a:p>
          <a:p>
            <a:r>
              <a:rPr lang="en-US" dirty="0" smtClean="0"/>
              <a:t>Preliminary results</a:t>
            </a:r>
          </a:p>
          <a:p>
            <a:r>
              <a:rPr lang="en-US" dirty="0" smtClean="0"/>
              <a:t>Future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0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Curing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Selected from ARDOT QPL </a:t>
            </a:r>
          </a:p>
          <a:p>
            <a:pPr lvl="1"/>
            <a:r>
              <a:rPr lang="en-US" dirty="0" smtClean="0"/>
              <a:t>WR Meadows 1100 resin based, curing compound (clear)</a:t>
            </a:r>
          </a:p>
          <a:p>
            <a:pPr lvl="1"/>
            <a:r>
              <a:rPr lang="en-US" dirty="0" smtClean="0"/>
              <a:t>WR Meadows 1610 wax based curing compound (white)</a:t>
            </a:r>
          </a:p>
          <a:p>
            <a:pPr lvl="1"/>
            <a:r>
              <a:rPr lang="en-US" dirty="0" err="1" smtClean="0"/>
              <a:t>Sinak</a:t>
            </a:r>
            <a:r>
              <a:rPr lang="en-US" dirty="0" smtClean="0"/>
              <a:t> 1000 lithium cure</a:t>
            </a:r>
          </a:p>
          <a:p>
            <a:r>
              <a:rPr lang="en-US" dirty="0" smtClean="0"/>
              <a:t>Other method</a:t>
            </a:r>
          </a:p>
          <a:p>
            <a:pPr lvl="1"/>
            <a:r>
              <a:rPr lang="en-US" dirty="0" smtClean="0"/>
              <a:t>Wet burlap + plastic sheeting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984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7548" y="109694"/>
            <a:ext cx="9156903" cy="664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53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7548" y="109694"/>
            <a:ext cx="9156903" cy="66419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4" r="9302"/>
          <a:stretch/>
        </p:blipFill>
        <p:spPr>
          <a:xfrm rot="5400000">
            <a:off x="6983817" y="31281"/>
            <a:ext cx="4986673" cy="51435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6251944" y="2977116"/>
            <a:ext cx="3157870" cy="2041451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391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7548" y="109694"/>
            <a:ext cx="9156903" cy="66419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4" r="9302"/>
          <a:stretch/>
        </p:blipFill>
        <p:spPr>
          <a:xfrm rot="5400000">
            <a:off x="6983817" y="31281"/>
            <a:ext cx="4986673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0" t="40244" r="22176" b="40399"/>
          <a:stretch/>
        </p:blipFill>
        <p:spPr>
          <a:xfrm rot="5400000">
            <a:off x="7685566" y="470839"/>
            <a:ext cx="3583174" cy="4597887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6251944" y="2977116"/>
            <a:ext cx="3157870" cy="2041451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056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7548" y="109694"/>
            <a:ext cx="9156903" cy="66419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1" r="6047"/>
          <a:stretch/>
        </p:blipFill>
        <p:spPr>
          <a:xfrm rot="5400000">
            <a:off x="7597756" y="-56532"/>
            <a:ext cx="4295553" cy="462800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8197702" y="3211033"/>
            <a:ext cx="797442" cy="2073348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943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7548" y="109694"/>
            <a:ext cx="9156903" cy="664197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304568" y="3430683"/>
            <a:ext cx="997410" cy="716015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3" r="13024"/>
          <a:stretch/>
        </p:blipFill>
        <p:spPr>
          <a:xfrm rot="5400000">
            <a:off x="8320061" y="2959034"/>
            <a:ext cx="3646965" cy="368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86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293" y="70224"/>
            <a:ext cx="9260958" cy="672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79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293" y="70224"/>
            <a:ext cx="9260958" cy="67239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-155" r="15272" b="4186"/>
          <a:stretch/>
        </p:blipFill>
        <p:spPr>
          <a:xfrm>
            <a:off x="6245308" y="404037"/>
            <a:ext cx="5868347" cy="552893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5417895" y="2716198"/>
            <a:ext cx="997410" cy="716015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708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293" y="70224"/>
            <a:ext cx="9260958" cy="67239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r="16793" b="4135"/>
          <a:stretch/>
        </p:blipFill>
        <p:spPr>
          <a:xfrm>
            <a:off x="1203767" y="2299564"/>
            <a:ext cx="4502551" cy="449463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5021258" y="3604304"/>
            <a:ext cx="2130684" cy="1257063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149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293" y="70224"/>
            <a:ext cx="9260958" cy="67239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t="3375" r="20717" b="1435"/>
          <a:stretch/>
        </p:blipFill>
        <p:spPr>
          <a:xfrm>
            <a:off x="162046" y="1946498"/>
            <a:ext cx="4583574" cy="470880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633331" y="3432213"/>
            <a:ext cx="2130684" cy="1257063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647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Shrinkage in concrete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Extra water is used in concrete mixtures (workability)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66" y="2365118"/>
            <a:ext cx="5430505" cy="4075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705" y="2365118"/>
            <a:ext cx="5640188" cy="404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20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293" y="70224"/>
            <a:ext cx="9260958" cy="672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13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Anticipated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Comparative study of the effectiveness of curing methods</a:t>
            </a:r>
          </a:p>
          <a:p>
            <a:pPr lvl="1"/>
            <a:r>
              <a:rPr lang="en-US" dirty="0" smtClean="0"/>
              <a:t>Data from VWSG and CPSS</a:t>
            </a:r>
          </a:p>
          <a:p>
            <a:r>
              <a:rPr lang="en-US" dirty="0" smtClean="0"/>
              <a:t>Understanding of how to use CPSS</a:t>
            </a:r>
          </a:p>
          <a:p>
            <a:r>
              <a:rPr lang="en-US" dirty="0" smtClean="0"/>
              <a:t>Field trials </a:t>
            </a:r>
            <a:endParaRPr lang="en-US" dirty="0"/>
          </a:p>
          <a:p>
            <a:r>
              <a:rPr lang="en-US" dirty="0" smtClean="0"/>
              <a:t>Training for ARDOT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681684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82318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1850" y="3154068"/>
            <a:ext cx="10515600" cy="150018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Contact:</a:t>
            </a:r>
          </a:p>
          <a:p>
            <a:pPr marL="0" indent="0" algn="ctr">
              <a:buNone/>
            </a:pPr>
            <a:r>
              <a:rPr lang="en-US" dirty="0" smtClean="0"/>
              <a:t>cdmurray@uark.edu 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541" y="4180981"/>
            <a:ext cx="2283305" cy="258836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48" y="4297524"/>
            <a:ext cx="2605549" cy="250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73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Shrinkage in concrete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water leaves the concrete, shrinkage happens</a:t>
            </a:r>
          </a:p>
          <a:p>
            <a:r>
              <a:rPr lang="en-US" dirty="0" smtClean="0"/>
              <a:t>Two main </a:t>
            </a:r>
            <a:r>
              <a:rPr lang="en-US" dirty="0" smtClean="0"/>
              <a:t>types of cracking:</a:t>
            </a:r>
            <a:endParaRPr lang="en-US" dirty="0" smtClean="0"/>
          </a:p>
          <a:p>
            <a:pPr lvl="1"/>
            <a:r>
              <a:rPr lang="en-US" dirty="0" smtClean="0"/>
              <a:t>Plastic shrinkage (before concrete hardens)</a:t>
            </a:r>
          </a:p>
          <a:p>
            <a:pPr lvl="1"/>
            <a:r>
              <a:rPr lang="en-US" dirty="0" smtClean="0"/>
              <a:t>Drying shrinkage (after concrete hardens)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27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Shrinkage in concrete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Drying shrinkage </a:t>
            </a:r>
          </a:p>
          <a:p>
            <a:pPr lvl="1"/>
            <a:r>
              <a:rPr lang="en-US" dirty="0" smtClean="0"/>
              <a:t>Regular intervals</a:t>
            </a:r>
          </a:p>
          <a:p>
            <a:pPr lvl="1"/>
            <a:r>
              <a:rPr lang="en-US" dirty="0" smtClean="0"/>
              <a:t>Tend to be deep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897" y="1383455"/>
            <a:ext cx="6980903" cy="523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57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Shrinkage in concrete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Plastic shrinkage</a:t>
            </a:r>
          </a:p>
          <a:p>
            <a:pPr lvl="1"/>
            <a:r>
              <a:rPr lang="en-US" dirty="0" smtClean="0"/>
              <a:t>More cosmetic</a:t>
            </a:r>
          </a:p>
          <a:p>
            <a:pPr lvl="1"/>
            <a:r>
              <a:rPr lang="en-US" dirty="0" smtClean="0"/>
              <a:t>Shallow cracks</a:t>
            </a:r>
          </a:p>
          <a:p>
            <a:pPr lvl="1"/>
            <a:r>
              <a:rPr lang="en-US" dirty="0" smtClean="0"/>
              <a:t>Often random patterns</a:t>
            </a:r>
          </a:p>
          <a:p>
            <a:pPr lvl="1"/>
            <a:r>
              <a:rPr lang="en-US" dirty="0" smtClean="0"/>
              <a:t>Occurs before concrete hardens!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112" y="1297172"/>
            <a:ext cx="6194500" cy="464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16009" y="5964865"/>
            <a:ext cx="6166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https://www.forconstructionpros.com/concrete/equipment-products/article/11487540/plastic-shrinkage-cracking</a:t>
            </a:r>
          </a:p>
        </p:txBody>
      </p:sp>
    </p:spTree>
    <p:extLst>
      <p:ext uri="{BB962C8B-B14F-4D97-AF65-F5344CB8AC3E}">
        <p14:creationId xmlns:p14="http://schemas.microsoft.com/office/powerpoint/2010/main" val="391071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838200" y="2211573"/>
            <a:ext cx="10515600" cy="399252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Plastic shrinkage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Caused by evaporation of bleed water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4731488"/>
            <a:ext cx="10515600" cy="1456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urved Connector 5"/>
          <p:cNvCxnSpPr/>
          <p:nvPr/>
        </p:nvCxnSpPr>
        <p:spPr>
          <a:xfrm rot="5400000" flipH="1" flipV="1">
            <a:off x="1148316" y="5369444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5400000" flipH="1" flipV="1">
            <a:off x="1830572" y="5380078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5400000" flipH="1" flipV="1">
            <a:off x="3375838" y="5369443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5400000" flipH="1" flipV="1">
            <a:off x="4058094" y="5380079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5400000" flipH="1" flipV="1">
            <a:off x="5603360" y="5390713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rot="5400000" flipH="1" flipV="1">
            <a:off x="6285616" y="5380078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5400000" flipH="1" flipV="1">
            <a:off x="7650128" y="5401348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5400000" flipH="1" flipV="1">
            <a:off x="8513138" y="5401348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5400000" flipH="1" flipV="1">
            <a:off x="9744743" y="5411983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5400000" flipH="1" flipV="1">
            <a:off x="10426999" y="5401348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908703" y="5664929"/>
            <a:ext cx="2340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F0"/>
                </a:solidFill>
              </a:rPr>
              <a:t>Bleed water</a:t>
            </a:r>
            <a:endParaRPr lang="en-US" sz="2800" dirty="0">
              <a:solidFill>
                <a:srgbClr val="00B0F0"/>
              </a:solidFill>
            </a:endParaRPr>
          </a:p>
        </p:txBody>
      </p:sp>
      <p:cxnSp>
        <p:nvCxnSpPr>
          <p:cNvPr id="23" name="Curved Connector 22"/>
          <p:cNvCxnSpPr/>
          <p:nvPr/>
        </p:nvCxnSpPr>
        <p:spPr>
          <a:xfrm rot="5400000" flipH="1" flipV="1">
            <a:off x="1148316" y="4174919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rot="5400000" flipH="1" flipV="1">
            <a:off x="1830572" y="4185553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5400000" flipH="1" flipV="1">
            <a:off x="2693582" y="4185553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 rot="5400000" flipH="1" flipV="1">
            <a:off x="3375838" y="4174918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 rot="5400000" flipH="1" flipV="1">
            <a:off x="4058094" y="4185554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 rot="5400000" flipH="1" flipV="1">
            <a:off x="4740350" y="4196188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5400000" flipH="1" flipV="1">
            <a:off x="5603360" y="4196188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rot="5400000" flipH="1" flipV="1">
            <a:off x="6285616" y="4185553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5400000" flipH="1" flipV="1">
            <a:off x="6967872" y="4196189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rot="5400000" flipH="1" flipV="1">
            <a:off x="7650128" y="4206823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5400000" flipH="1" flipV="1">
            <a:off x="8513138" y="4206823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>
          <a:xfrm rot="5400000" flipH="1" flipV="1">
            <a:off x="9195394" y="4196188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 rot="5400000" flipH="1" flipV="1">
            <a:off x="9744743" y="4217458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/>
          <p:nvPr/>
        </p:nvCxnSpPr>
        <p:spPr>
          <a:xfrm rot="5400000" flipH="1" flipV="1">
            <a:off x="10426999" y="4206823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e 37"/>
          <p:cNvSpPr/>
          <p:nvPr/>
        </p:nvSpPr>
        <p:spPr>
          <a:xfrm>
            <a:off x="-593208" y="850196"/>
            <a:ext cx="2862816" cy="2722753"/>
          </a:xfrm>
          <a:prstGeom prst="pie">
            <a:avLst>
              <a:gd name="adj1" fmla="val 0"/>
              <a:gd name="adj2" fmla="val 540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1010093" y="3572949"/>
            <a:ext cx="85060" cy="45312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430080" y="3472535"/>
            <a:ext cx="209770" cy="48636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812189" y="3197155"/>
            <a:ext cx="350985" cy="3757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163174" y="2818366"/>
            <a:ext cx="452435" cy="27570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301505" y="2377116"/>
            <a:ext cx="583464" cy="7827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084504" y="2450718"/>
            <a:ext cx="103669" cy="725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460191" y="2443623"/>
            <a:ext cx="103669" cy="725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c 51"/>
          <p:cNvSpPr/>
          <p:nvPr/>
        </p:nvSpPr>
        <p:spPr>
          <a:xfrm rot="10800000">
            <a:off x="960240" y="2456318"/>
            <a:ext cx="691117" cy="517750"/>
          </a:xfrm>
          <a:prstGeom prst="arc">
            <a:avLst>
              <a:gd name="adj1" fmla="val 10838526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69" y="2254036"/>
            <a:ext cx="2144778" cy="168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24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Plastic shrinkage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ate of evaporation &gt; bleed water rate = plastic shrinkage cracks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2211573"/>
            <a:ext cx="10515600" cy="399252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8200" y="3665868"/>
            <a:ext cx="10515600" cy="2599662"/>
          </a:xfrm>
          <a:prstGeom prst="rect">
            <a:avLst/>
          </a:prstGeom>
          <a:gradFill flip="none" rotWithShape="1">
            <a:gsLst>
              <a:gs pos="9000">
                <a:schemeClr val="accent5">
                  <a:lumMod val="0"/>
                  <a:lumOff val="100000"/>
                </a:schemeClr>
              </a:gs>
              <a:gs pos="21000">
                <a:schemeClr val="accent5">
                  <a:lumMod val="0"/>
                  <a:lumOff val="100000"/>
                </a:schemeClr>
              </a:gs>
              <a:gs pos="77000">
                <a:schemeClr val="accent5">
                  <a:lumMod val="100000"/>
                </a:schemeClr>
              </a:gs>
            </a:gsLst>
            <a:lin ang="54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3692451"/>
            <a:ext cx="10515600" cy="2573079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 rot="10800000">
            <a:off x="2541181" y="3665867"/>
            <a:ext cx="170121" cy="47019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10800000">
            <a:off x="3895060" y="3665867"/>
            <a:ext cx="170121" cy="47019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rot="10800000">
            <a:off x="5458046" y="3665868"/>
            <a:ext cx="170121" cy="47019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 rot="10800000">
            <a:off x="7309882" y="3664684"/>
            <a:ext cx="170121" cy="47019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 rot="10800000">
            <a:off x="9161717" y="3664684"/>
            <a:ext cx="170121" cy="47019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urved Connector 11"/>
          <p:cNvCxnSpPr/>
          <p:nvPr/>
        </p:nvCxnSpPr>
        <p:spPr>
          <a:xfrm rot="5400000" flipH="1" flipV="1">
            <a:off x="2916411" y="3091109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rot="5400000" flipH="1" flipV="1">
            <a:off x="3194193" y="3111790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5400000" flipH="1" flipV="1">
            <a:off x="4459468" y="3112382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rot="5400000" flipH="1" flipV="1">
            <a:off x="4721296" y="3111790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6001187" y="3101746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5400000" flipH="1" flipV="1">
            <a:off x="6347635" y="3101746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5400000" flipH="1" flipV="1">
            <a:off x="7888904" y="3107360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5400000" flipH="1" flipV="1">
            <a:off x="8235352" y="3107360"/>
            <a:ext cx="744281" cy="361507"/>
          </a:xfrm>
          <a:prstGeom prst="curvedConnector3">
            <a:avLst>
              <a:gd name="adj1" fmla="val 47143"/>
            </a:avLst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525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Capillary </a:t>
            </a:r>
            <a:r>
              <a:rPr lang="en-US" dirty="0"/>
              <a:t>P</a:t>
            </a:r>
            <a:r>
              <a:rPr lang="en-US" dirty="0" smtClean="0"/>
              <a:t>ressure Sensor System (CPSS)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Evaporation leads to capillary pressure</a:t>
            </a:r>
          </a:p>
          <a:p>
            <a:pPr lvl="1"/>
            <a:r>
              <a:rPr lang="en-US" dirty="0" smtClean="0"/>
              <a:t>Builds up in concrete surface until the strength &lt; stress</a:t>
            </a:r>
          </a:p>
          <a:p>
            <a:pPr lvl="1"/>
            <a:r>
              <a:rPr lang="en-US" dirty="0" smtClean="0"/>
              <a:t>We can measure these pressures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452" y="3072856"/>
            <a:ext cx="4313539" cy="335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60794"/>
      </p:ext>
    </p:extLst>
  </p:cSld>
  <p:clrMapOvr>
    <a:masterClrMapping/>
  </p:clrMapOvr>
</p:sld>
</file>

<file path=ppt/theme/theme1.xml><?xml version="1.0" encoding="utf-8"?>
<a:theme xmlns:a="http://schemas.openxmlformats.org/drawingml/2006/main" name="UARKTheme">
  <a:themeElements>
    <a:clrScheme name="Custom 2">
      <a:dk1>
        <a:srgbClr val="FFFFFF"/>
      </a:dk1>
      <a:lt1>
        <a:srgbClr val="FFFFFF"/>
      </a:lt1>
      <a:dk2>
        <a:srgbClr val="9D2235"/>
      </a:dk2>
      <a:lt2>
        <a:srgbClr val="9D2235"/>
      </a:lt2>
      <a:accent1>
        <a:srgbClr val="BFBFBF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RKTheme" id="{58B0B086-D0E3-4A6F-8F98-55DAB1DEB29C}" vid="{F82FABBF-2373-4E4C-8A23-C2D889D7EE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UARKTheme</Template>
  <TotalTime>476</TotalTime>
  <Words>335</Words>
  <Application>Microsoft Office PowerPoint</Application>
  <PresentationFormat>Widescreen</PresentationFormat>
  <Paragraphs>77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UARKTheme</vt:lpstr>
      <vt:lpstr>TRC1902: Capillary Pressure Sensor Testing to Identify Curing Regimen in Freshly Placed Concrete Bridge Decks </vt:lpstr>
      <vt:lpstr>Overview</vt:lpstr>
      <vt:lpstr>Shrinkage in concrete </vt:lpstr>
      <vt:lpstr>Shrinkage in concrete</vt:lpstr>
      <vt:lpstr>Shrinkage in concrete</vt:lpstr>
      <vt:lpstr>Shrinkage in concrete</vt:lpstr>
      <vt:lpstr>Plastic shrinkage</vt:lpstr>
      <vt:lpstr>Plastic shrinkage</vt:lpstr>
      <vt:lpstr>Capillary Pressure Sensor System (CPSS)</vt:lpstr>
      <vt:lpstr>Capillary Pressure Sensor System (CPSS)</vt:lpstr>
      <vt:lpstr>Capillary Pressure Sensor System (CPSS)</vt:lpstr>
      <vt:lpstr>Promoting plastic shrinkage cracking</vt:lpstr>
      <vt:lpstr>Trying to cause cracking</vt:lpstr>
      <vt:lpstr>Trying to cause cracking</vt:lpstr>
      <vt:lpstr>Formwork changes</vt:lpstr>
      <vt:lpstr>Next attempt</vt:lpstr>
      <vt:lpstr>Next attempt – successful!</vt:lpstr>
      <vt:lpstr>Current work</vt:lpstr>
      <vt:lpstr>Current work</vt:lpstr>
      <vt:lpstr>Curing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Anticipated results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TRC1902: Capillary Pressure Sensor Testing to Identify Curing Regimen in Freshly Placed Concrete Bridge Decks </dc:title>
  <dc:creator>Cameron Murray</dc:creator>
  <cp:lastModifiedBy>Cameron Murray</cp:lastModifiedBy>
  <cp:revision>28</cp:revision>
  <dcterms:created xsi:type="dcterms:W3CDTF">2019-05-28T14:46:06Z</dcterms:created>
  <dcterms:modified xsi:type="dcterms:W3CDTF">2019-08-16T02:00:40Z</dcterms:modified>
</cp:coreProperties>
</file>